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4"/>
    <p:sldMasterId id="2147483780" r:id="rId5"/>
  </p:sldMasterIdLst>
  <p:notesMasterIdLst>
    <p:notesMasterId r:id="rId15"/>
  </p:notesMasterIdLst>
  <p:handoutMasterIdLst>
    <p:handoutMasterId r:id="rId16"/>
  </p:handoutMasterIdLst>
  <p:sldIdLst>
    <p:sldId id="257" r:id="rId6"/>
    <p:sldId id="258" r:id="rId7"/>
    <p:sldId id="259" r:id="rId8"/>
    <p:sldId id="264" r:id="rId9"/>
    <p:sldId id="267" r:id="rId10"/>
    <p:sldId id="265" r:id="rId11"/>
    <p:sldId id="270" r:id="rId12"/>
    <p:sldId id="269" r:id="rId13"/>
    <p:sldId id="268" r:id="rId14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oorblad" id="{1F539247-FEDD-4302-8F7D-6A5A0BD3131B}">
          <p14:sldIdLst>
            <p14:sldId id="257"/>
            <p14:sldId id="258"/>
          </p14:sldIdLst>
        </p14:section>
        <p14:section name="standaard" id="{0CBD208C-AB93-4025-89CA-1702D64277E9}">
          <p14:sldIdLst>
            <p14:sldId id="259"/>
            <p14:sldId id="264"/>
            <p14:sldId id="267"/>
            <p14:sldId id="265"/>
            <p14:sldId id="270"/>
            <p14:sldId id="269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3906BD-36C7-49DE-A7BF-F2AA79CC6DFB}" v="3" dt="2023-11-09T15:46:16.2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159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1B915-14D4-0C4B-B49C-8B8A0450F003}" type="datetime1">
              <a:rPr lang="nl-BE" smtClean="0"/>
              <a:t>9/05/2025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3EF68-5732-0349-A5B8-0F9F7E88F4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05450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C32D1-B9BB-CC47-A207-11CBDA5C4624}" type="datetime1">
              <a:rPr lang="nl-BE" smtClean="0"/>
              <a:t>9/05/2025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241C0-9201-9C4B-A459-90CBEAEA5A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31313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241C0-9201-9C4B-A459-90CBEAEA5AA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8138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001A-2D06-C446-AEBC-D0B5530067C1}" type="datetime1">
              <a:rPr lang="nl-BE" smtClean="0"/>
              <a:t>9/05/2025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0122-4F7F-B447-AA9F-86ACD6E273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2386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EAC3-3A65-5949-9088-52BB4D61E8BC}" type="datetime1">
              <a:rPr lang="nl-BE" smtClean="0"/>
              <a:t>9/05/2025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0122-4F7F-B447-AA9F-86ACD6E273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6781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E8015-688D-1249-862E-9ABE6946C6A4}" type="datetime1">
              <a:rPr lang="nl-BE" smtClean="0"/>
              <a:t>9/05/2025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0122-4F7F-B447-AA9F-86ACD6E27314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/>
          <p:cNvSpPr txBox="1"/>
          <p:nvPr userDrawn="1"/>
        </p:nvSpPr>
        <p:spPr>
          <a:xfrm>
            <a:off x="9000545" y="359429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2151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FA7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 descr="def_logo_maarkedal_wit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218" y="1380535"/>
            <a:ext cx="3261564" cy="385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67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33FB-82F8-7647-89AA-9DFB8AEECCFC}" type="datetime1">
              <a:rPr lang="nl-BE" smtClean="0"/>
              <a:t>9/05/2025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0122-4F7F-B447-AA9F-86ACD6E273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2614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AA31-E73F-5644-8E04-992FC84BDA7D}" type="datetime1">
              <a:rPr lang="nl-BE" smtClean="0"/>
              <a:t>9/05/2025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0122-4F7F-B447-AA9F-86ACD6E273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059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C9C0-4860-AE46-AD62-5D843AD34B23}" type="datetime1">
              <a:rPr lang="nl-BE" smtClean="0"/>
              <a:t>9/05/2025</a:t>
            </a:fld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0122-4F7F-B447-AA9F-86ACD6E273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6102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BD20-6476-E04C-809C-C88A10240D1D}" type="datetime1">
              <a:rPr lang="nl-BE" smtClean="0"/>
              <a:t>9/05/2025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0122-4F7F-B447-AA9F-86ACD6E273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3359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2E9E-EB09-064F-9ECA-29BBE6F43D5F}" type="datetime1">
              <a:rPr lang="nl-BE" smtClean="0"/>
              <a:t>9/05/2025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0122-4F7F-B447-AA9F-86ACD6E273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6871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DD8E-BD40-1C4B-BB30-795A84B2C829}" type="datetime1">
              <a:rPr lang="nl-BE" smtClean="0"/>
              <a:t>9/05/2025</a:t>
            </a:fld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0122-4F7F-B447-AA9F-86ACD6E273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4592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5078-CBB2-144A-8E23-C9CDCB8D311E}" type="datetime1">
              <a:rPr lang="nl-BE" smtClean="0"/>
              <a:t>9/05/2025</a:t>
            </a:fld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0122-4F7F-B447-AA9F-86ACD6E273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3787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E315-8DF2-A548-AF35-D0B54E17E27D}" type="datetime1">
              <a:rPr lang="nl-BE" smtClean="0"/>
              <a:t>9/05/2025</a:t>
            </a:fld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0122-4F7F-B447-AA9F-86ACD6E273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4377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  <a:p>
            <a:pPr lvl="3"/>
            <a:r>
              <a:rPr lang="nl-BE" dirty="0"/>
              <a:t>Vierde niveau</a:t>
            </a:r>
          </a:p>
          <a:p>
            <a:pPr lvl="4"/>
            <a:r>
              <a:rPr lang="nl-BE" dirty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2DDE7904-9448-9344-86CA-393140ECC08C}" type="datetime1">
              <a:rPr lang="nl-BE" smtClean="0"/>
              <a:t>9/05/2025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60506" y="6356350"/>
            <a:ext cx="5262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4B6A0122-4F7F-B447-AA9F-86ACD6E273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721475"/>
            <a:ext cx="9144000" cy="136525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  <a:effectLst/>
            </a:endParaRPr>
          </a:p>
        </p:txBody>
      </p:sp>
      <p:cxnSp>
        <p:nvCxnSpPr>
          <p:cNvPr id="12" name="Rechte verbindingslijn 11"/>
          <p:cNvCxnSpPr/>
          <p:nvPr/>
        </p:nvCxnSpPr>
        <p:spPr>
          <a:xfrm flipV="1">
            <a:off x="8157616" y="6404987"/>
            <a:ext cx="0" cy="224736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FB3E37E6-38DB-A682-22D1-3C8FAF032D2D}"/>
              </a:ext>
            </a:extLst>
          </p:cNvPr>
          <p:cNvPicPr/>
          <p:nvPr userDrawn="1"/>
        </p:nvPicPr>
        <p:blipFill>
          <a:blip r:embed="rId13"/>
          <a:stretch>
            <a:fillRect/>
          </a:stretch>
        </p:blipFill>
        <p:spPr>
          <a:xfrm>
            <a:off x="7730455" y="6440523"/>
            <a:ext cx="259138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1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457200" rtl="0" eaLnBrk="1" latinLnBrk="0" hangingPunct="1">
        <a:spcBef>
          <a:spcPct val="20000"/>
        </a:spcBef>
        <a:buFont typeface="+mj-lt"/>
        <a:buAutoNum type="arabicPeriod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58000"/>
        <a:buFont typeface="Arial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FA7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def_logo_maarkedal_wit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218" y="1380535"/>
            <a:ext cx="3261564" cy="385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9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866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03A4CF1-791F-6709-069F-21D49EDB00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102" y="1815860"/>
            <a:ext cx="7867290" cy="1752600"/>
          </a:xfrm>
        </p:spPr>
        <p:txBody>
          <a:bodyPr>
            <a:normAutofit fontScale="92500" lnSpcReduction="10000"/>
          </a:bodyPr>
          <a:lstStyle/>
          <a:p>
            <a:r>
              <a:rPr lang="nl-NL" sz="4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WEGENIS- EN RIOLERINGSWERKEN</a:t>
            </a:r>
          </a:p>
          <a:p>
            <a:r>
              <a:rPr lang="nl-NL" sz="40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Stationsberg</a:t>
            </a:r>
            <a:r>
              <a:rPr lang="nl-NL" sz="4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nl-NL" sz="40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Steenbeekdries</a:t>
            </a:r>
            <a:r>
              <a:rPr lang="nl-NL" sz="4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&amp; </a:t>
            </a:r>
            <a:r>
              <a:rPr lang="nl-NL" sz="40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Mariaborrestraat</a:t>
            </a:r>
            <a:r>
              <a:rPr lang="nl-NL" sz="4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Maarkedal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4D004B-C597-0154-26CE-3C8069DFD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001A-2D06-C446-AEBC-D0B5530067C1}" type="datetime1">
              <a:rPr lang="nl-BE" smtClean="0"/>
              <a:t>9/05/2025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5C6B13F-AB91-6D62-5E67-B7A5E334F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0122-4F7F-B447-AA9F-86ACD6E2731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7934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41EC81-000D-D918-B8B4-DBD8E30D1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 van de werken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229590-E38E-0C9A-7404-CD33A87CF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33FB-82F8-7647-89AA-9DFB8AEECCFC}" type="datetime1">
              <a:rPr lang="nl-BE" smtClean="0"/>
              <a:t>9/05/2025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CD1A9A5-3ABF-15D7-8884-DF78A47A0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0122-4F7F-B447-AA9F-86ACD6E27314}" type="slidenum">
              <a:rPr lang="nl-NL" smtClean="0"/>
              <a:t>3</a:t>
            </a:fld>
            <a:endParaRPr lang="nl-NL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7ED80CD6-79AD-25E6-0E4B-C81BC32BE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80528" y="1628800"/>
            <a:ext cx="8784976" cy="4365287"/>
          </a:xfrm>
        </p:spPr>
        <p:txBody>
          <a:bodyPr>
            <a:normAutofit/>
          </a:bodyPr>
          <a:lstStyle/>
          <a:p>
            <a:pPr marL="1058560" lvl="1" indent="-171450">
              <a:buFont typeface="Courier New" panose="02070309020205020404" pitchFamily="49" charset="0"/>
              <a:buChar char="o"/>
            </a:pPr>
            <a:r>
              <a:rPr lang="nl-NL" sz="1600" dirty="0"/>
              <a:t>Herstellen van de beschermde kasseistroken in samenwerking met agentschap Onroerend Erfgoed van provincie Oost-Vlaanderen </a:t>
            </a:r>
          </a:p>
          <a:p>
            <a:pPr marL="1058560" lvl="1" indent="-171450">
              <a:buFont typeface="Courier New" panose="02070309020205020404" pitchFamily="49" charset="0"/>
              <a:buChar char="o"/>
            </a:pPr>
            <a:endParaRPr lang="nl-NL" sz="1600" dirty="0"/>
          </a:p>
          <a:p>
            <a:pPr marL="1058560" lvl="1" indent="-171450">
              <a:buFont typeface="Courier New" panose="02070309020205020404" pitchFamily="49" charset="0"/>
              <a:buChar char="o"/>
            </a:pPr>
            <a:r>
              <a:rPr lang="nl-NL" sz="1600" dirty="0"/>
              <a:t>Aanleg van gescheiden riolering</a:t>
            </a:r>
          </a:p>
          <a:p>
            <a:pPr marL="1261060" lvl="2" indent="-171450">
              <a:buFont typeface="Courier New" panose="02070309020205020404" pitchFamily="49" charset="0"/>
              <a:buChar char="o"/>
            </a:pPr>
            <a:r>
              <a:rPr lang="nl-NL" dirty="0">
                <a:solidFill>
                  <a:schemeClr val="bg1"/>
                </a:solidFill>
              </a:rPr>
              <a:t>Door het apart opvangen van regen- en afvalwater kunnen we:</a:t>
            </a:r>
          </a:p>
          <a:p>
            <a:pPr marL="1463560" lvl="3" indent="-171450">
              <a:buFont typeface="Courier New" panose="02070309020205020404" pitchFamily="49" charset="0"/>
              <a:buChar char="o"/>
            </a:pPr>
            <a:r>
              <a:rPr lang="nl-NL" dirty="0">
                <a:solidFill>
                  <a:schemeClr val="bg1"/>
                </a:solidFill>
              </a:rPr>
              <a:t>Zoveel mogelijk regenwater op een natuurlijke manier laten infiltreren en afvloeien naar de waterlopen </a:t>
            </a:r>
          </a:p>
          <a:p>
            <a:pPr marL="1463560" lvl="3" indent="-171450">
              <a:buFont typeface="Courier New" panose="02070309020205020404" pitchFamily="49" charset="0"/>
              <a:buChar char="o"/>
            </a:pPr>
            <a:r>
              <a:rPr lang="nl-NL" dirty="0">
                <a:solidFill>
                  <a:schemeClr val="bg1"/>
                </a:solidFill>
              </a:rPr>
              <a:t>Het afvalwater zo onverdund mogelijk afvoeren naar de waterzuiveringsinstallaties </a:t>
            </a:r>
          </a:p>
          <a:p>
            <a:pPr marL="1463560" lvl="3" indent="-171450">
              <a:buFont typeface="Courier New" panose="02070309020205020404" pitchFamily="49" charset="0"/>
              <a:buChar char="o"/>
            </a:pPr>
            <a:endParaRPr lang="nl-NL" dirty="0">
              <a:solidFill>
                <a:schemeClr val="bg1"/>
              </a:solidFill>
            </a:endParaRPr>
          </a:p>
          <a:p>
            <a:pPr marL="1058560" lvl="1" indent="-171450">
              <a:buFont typeface="Courier New" panose="02070309020205020404" pitchFamily="49" charset="0"/>
              <a:buChar char="o"/>
            </a:pPr>
            <a:r>
              <a:rPr lang="nl-NL" sz="1600" dirty="0"/>
              <a:t>Vernieuwen van het asfalt</a:t>
            </a:r>
          </a:p>
          <a:p>
            <a:pPr marL="1458610" lvl="2" indent="-171450">
              <a:buFont typeface="Courier New" panose="02070309020205020404" pitchFamily="49" charset="0"/>
              <a:buChar char="o"/>
            </a:pPr>
            <a:r>
              <a:rPr lang="nl-NL" dirty="0"/>
              <a:t> </a:t>
            </a:r>
            <a:r>
              <a:rPr lang="nl-NL" dirty="0">
                <a:solidFill>
                  <a:schemeClr val="bg1"/>
                </a:solidFill>
              </a:rPr>
              <a:t>in de </a:t>
            </a:r>
            <a:r>
              <a:rPr lang="nl-NL" dirty="0" err="1">
                <a:solidFill>
                  <a:schemeClr val="bg1"/>
                </a:solidFill>
              </a:rPr>
              <a:t>Steenbeekdries</a:t>
            </a:r>
            <a:r>
              <a:rPr lang="nl-NL" dirty="0">
                <a:solidFill>
                  <a:schemeClr val="bg1"/>
                </a:solidFill>
              </a:rPr>
              <a:t> richting Berkenstraat </a:t>
            </a:r>
          </a:p>
          <a:p>
            <a:pPr marL="1058560" lvl="1" indent="-171450">
              <a:buFont typeface="Courier New" panose="02070309020205020404" pitchFamily="49" charset="0"/>
              <a:buChar char="o"/>
            </a:pPr>
            <a:endParaRPr lang="nl-NL" sz="1600" dirty="0"/>
          </a:p>
          <a:p>
            <a:pPr marL="1058560" lvl="1" indent="-171450">
              <a:buFont typeface="Courier New" panose="02070309020205020404" pitchFamily="49" charset="0"/>
              <a:buChar char="o"/>
            </a:pPr>
            <a:r>
              <a:rPr lang="nl-NL" sz="1600" dirty="0" err="1"/>
              <a:t>Heraanleg</a:t>
            </a:r>
            <a:r>
              <a:rPr lang="nl-NL" sz="1600" dirty="0"/>
              <a:t> van voetpaden en herstellen van de pleinfunctie  </a:t>
            </a:r>
          </a:p>
          <a:p>
            <a:pPr marL="1261060" lvl="2" indent="-171450">
              <a:buFont typeface="Courier New" panose="02070309020205020404" pitchFamily="49" charset="0"/>
              <a:buChar char="o"/>
            </a:pPr>
            <a:r>
              <a:rPr lang="nl-NL" dirty="0">
                <a:solidFill>
                  <a:schemeClr val="bg1"/>
                </a:solidFill>
              </a:rPr>
              <a:t>In de </a:t>
            </a:r>
            <a:r>
              <a:rPr lang="nl-NL" dirty="0" err="1">
                <a:solidFill>
                  <a:schemeClr val="bg1"/>
                </a:solidFill>
              </a:rPr>
              <a:t>Stationsberg</a:t>
            </a:r>
            <a:r>
              <a:rPr lang="nl-NL" dirty="0">
                <a:solidFill>
                  <a:schemeClr val="bg1"/>
                </a:solidFill>
              </a:rPr>
              <a:t> vanaf </a:t>
            </a:r>
            <a:r>
              <a:rPr lang="nl-NL" dirty="0" err="1">
                <a:solidFill>
                  <a:schemeClr val="bg1"/>
                </a:solidFill>
              </a:rPr>
              <a:t>Nederholbeekstraat</a:t>
            </a:r>
            <a:r>
              <a:rPr lang="nl-NL" dirty="0">
                <a:solidFill>
                  <a:schemeClr val="bg1"/>
                </a:solidFill>
              </a:rPr>
              <a:t> tot spoorwegovergang </a:t>
            </a:r>
          </a:p>
          <a:p>
            <a:pPr marL="1058560" lvl="1" indent="-171450">
              <a:buFont typeface="Courier New" panose="02070309020205020404" pitchFamily="49" charset="0"/>
              <a:buChar char="o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7439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3B3FFE-6FA4-D14B-FDC0-4AEF81868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 – fase 1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B17279-F723-147D-F5D6-942741BAE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407" y="1181911"/>
            <a:ext cx="4323427" cy="1740159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BE" sz="1800" b="1" dirty="0" err="1"/>
              <a:t>Mariaborrestraat</a:t>
            </a:r>
            <a:r>
              <a:rPr lang="nl-BE" sz="1800" b="1" dirty="0"/>
              <a:t> (deel 1)</a:t>
            </a:r>
            <a:endParaRPr lang="nl-BE" sz="1000" dirty="0"/>
          </a:p>
          <a:p>
            <a:pPr marL="488250" lvl="1" indent="-285750">
              <a:buFont typeface="Arial" panose="020B0604020202020204" pitchFamily="34" charset="0"/>
              <a:buChar char="•"/>
            </a:pPr>
            <a:r>
              <a:rPr lang="nl-BE" sz="1600" dirty="0"/>
              <a:t>Start rioleringswerken – begin mei </a:t>
            </a:r>
          </a:p>
          <a:p>
            <a:pPr marL="488250" lvl="1" indent="-285750">
              <a:buFont typeface="Arial" panose="020B0604020202020204" pitchFamily="34" charset="0"/>
              <a:buChar char="•"/>
            </a:pPr>
            <a:r>
              <a:rPr lang="nl-BE" sz="1600" dirty="0"/>
              <a:t>Eerst vanaf laagste punt richting Zakstraat</a:t>
            </a:r>
          </a:p>
          <a:p>
            <a:pPr marL="488250" lvl="1" indent="-285750">
              <a:buFont typeface="Arial" panose="020B0604020202020204" pitchFamily="34" charset="0"/>
              <a:buChar char="•"/>
            </a:pPr>
            <a:r>
              <a:rPr lang="nl-BE" sz="1600" dirty="0"/>
              <a:t>Aansluitend vanaf laagste punt richting N60</a:t>
            </a:r>
          </a:p>
          <a:p>
            <a:pPr marL="488250" lvl="1" indent="-285750">
              <a:buFont typeface="Arial" panose="020B0604020202020204" pitchFamily="34" charset="0"/>
              <a:buChar char="•"/>
            </a:pPr>
            <a:r>
              <a:rPr lang="nl-BE" sz="1600" dirty="0"/>
              <a:t>Start kasseiwerken vanaf eind juni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28C23B5-65E4-54F2-E844-E9A19E894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33FB-82F8-7647-89AA-9DFB8AEECCFC}" type="datetime1">
              <a:rPr lang="nl-BE" smtClean="0"/>
              <a:t>9/05/2025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CDDFD22-90C9-8612-4AB6-807CD5521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0122-4F7F-B447-AA9F-86ACD6E27314}" type="slidenum">
              <a:rPr lang="nl-NL" smtClean="0"/>
              <a:t>4</a:t>
            </a:fld>
            <a:endParaRPr lang="nl-NL"/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8EB652B7-9E19-C01A-7202-24C23DA665FD}"/>
              </a:ext>
            </a:extLst>
          </p:cNvPr>
          <p:cNvSpPr txBox="1">
            <a:spLocks/>
          </p:cNvSpPr>
          <p:nvPr/>
        </p:nvSpPr>
        <p:spPr>
          <a:xfrm>
            <a:off x="4632312" y="1276755"/>
            <a:ext cx="4054487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514350" algn="l" defTabSz="457200" rtl="0" eaLnBrk="1" latinLnBrk="0" hangingPunct="1">
              <a:spcBef>
                <a:spcPct val="20000"/>
              </a:spcBef>
              <a:buFont typeface="+mj-lt"/>
              <a:buAutoNum type="arabicPeriod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58000"/>
              <a:buFont typeface="Arial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2500" lvl="1" indent="0">
              <a:buNone/>
            </a:pPr>
            <a:endParaRPr lang="nl-BE" sz="16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4CE29CE-4C7E-DE61-70D5-6369A9C837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849"/>
          <a:stretch/>
        </p:blipFill>
        <p:spPr>
          <a:xfrm>
            <a:off x="654904" y="1417638"/>
            <a:ext cx="3197480" cy="491466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B607402-97E2-7569-8DE0-724331DC2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312" y="3189056"/>
            <a:ext cx="3138212" cy="308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17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3B3FFE-6FA4-D14B-FDC0-4AEF81868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 – fase 2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B17279-F723-147D-F5D6-942741BAE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489" y="1251778"/>
            <a:ext cx="4485463" cy="2042037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BE" sz="1600" b="1" dirty="0" err="1"/>
              <a:t>Stationsberg</a:t>
            </a:r>
            <a:endParaRPr lang="nl-BE" sz="800" b="1" dirty="0"/>
          </a:p>
          <a:p>
            <a:pPr marL="514350" lvl="1">
              <a:buFont typeface="Courier New" panose="02070309020205020404" pitchFamily="49" charset="0"/>
              <a:buChar char="o"/>
            </a:pPr>
            <a:r>
              <a:rPr lang="nl-BE" sz="1200" dirty="0"/>
              <a:t>Begin juni: Start rioleringswerken tussen </a:t>
            </a:r>
            <a:r>
              <a:rPr lang="nl-BE" sz="1200" dirty="0" err="1"/>
              <a:t>Nederholbeekstraat</a:t>
            </a:r>
            <a:r>
              <a:rPr lang="nl-BE" sz="1200" dirty="0"/>
              <a:t> en spoorovergang</a:t>
            </a:r>
          </a:p>
          <a:p>
            <a:pPr marL="514350" lvl="1">
              <a:buFont typeface="Courier New" panose="02070309020205020404" pitchFamily="49" charset="0"/>
              <a:buChar char="o"/>
            </a:pPr>
            <a:r>
              <a:rPr lang="nl-BE" sz="1200" dirty="0"/>
              <a:t>Eind juni: start kasseiwerken tussen </a:t>
            </a:r>
            <a:r>
              <a:rPr lang="nl-BE" sz="1200" dirty="0" err="1"/>
              <a:t>Nederholbeekstraat</a:t>
            </a:r>
            <a:r>
              <a:rPr lang="nl-BE" sz="1200" dirty="0"/>
              <a:t> en spoorovergang</a:t>
            </a:r>
          </a:p>
          <a:p>
            <a:pPr marL="514350" lvl="1">
              <a:buFont typeface="Courier New" panose="02070309020205020404" pitchFamily="49" charset="0"/>
              <a:buChar char="o"/>
            </a:pPr>
            <a:endParaRPr lang="nl-BE" sz="800" b="1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28C23B5-65E4-54F2-E844-E9A19E894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33FB-82F8-7647-89AA-9DFB8AEECCFC}" type="datetime1">
              <a:rPr lang="nl-BE" smtClean="0"/>
              <a:t>9/05/2025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CDDFD22-90C9-8612-4AB6-807CD5521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0122-4F7F-B447-AA9F-86ACD6E27314}" type="slidenum">
              <a:rPr lang="nl-NL" smtClean="0"/>
              <a:t>5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19DE5BC-C0EB-8C0B-A161-4D580B79D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76188" y="3557165"/>
            <a:ext cx="3412774" cy="218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05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4CC898-3A1B-09F2-A856-9006BB0F5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 – fase 3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64A1C9-F90A-AA40-9FCD-FFE1C51BD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1456"/>
            <a:ext cx="4500475" cy="1307081"/>
          </a:xfrm>
        </p:spPr>
        <p:txBody>
          <a:bodyPr>
            <a:normAutofit fontScale="92500" lnSpcReduction="10000"/>
          </a:bodyPr>
          <a:lstStyle/>
          <a:p>
            <a:pPr marL="690750" lvl="2" indent="-285750">
              <a:buFont typeface="Courier New" panose="02070309020205020404" pitchFamily="49" charset="0"/>
              <a:buChar char="o"/>
            </a:pPr>
            <a:endParaRPr lang="nl-BE" sz="1700" dirty="0"/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nl-BE" sz="1700" b="1" dirty="0" err="1"/>
              <a:t>Mariaborrestraat</a:t>
            </a:r>
            <a:r>
              <a:rPr lang="nl-BE" sz="1700" b="1" dirty="0"/>
              <a:t> (deel 2) – </a:t>
            </a:r>
            <a:r>
              <a:rPr lang="nl-BE" sz="1700" b="1" dirty="0" err="1"/>
              <a:t>Steenbeekdries</a:t>
            </a:r>
            <a:r>
              <a:rPr lang="nl-BE" sz="1700" b="1" dirty="0"/>
              <a:t> </a:t>
            </a:r>
          </a:p>
          <a:p>
            <a:pPr marL="400050" lvl="1" indent="-171450">
              <a:buFont typeface="Courier New" panose="02070309020205020404" pitchFamily="49" charset="0"/>
              <a:buChar char="o"/>
            </a:pPr>
            <a:r>
              <a:rPr lang="nl-BE" sz="1400" dirty="0"/>
              <a:t>Eerst van laagste punt richting Zakstraat</a:t>
            </a:r>
          </a:p>
          <a:p>
            <a:pPr marL="400050" lvl="1" indent="-171450">
              <a:buFont typeface="Courier New" panose="02070309020205020404" pitchFamily="49" charset="0"/>
              <a:buChar char="o"/>
            </a:pPr>
            <a:r>
              <a:rPr lang="nl-BE" sz="1400" dirty="0"/>
              <a:t>Aansluitend vanaf laagste punt richting </a:t>
            </a:r>
            <a:r>
              <a:rPr lang="nl-BE" sz="1400" dirty="0" err="1"/>
              <a:t>Steenbeekdries</a:t>
            </a:r>
            <a:r>
              <a:rPr lang="nl-BE" sz="1400" dirty="0"/>
              <a:t> </a:t>
            </a:r>
          </a:p>
          <a:p>
            <a:pPr marL="400050" lvl="1" indent="-171450">
              <a:buFont typeface="Courier New" panose="02070309020205020404" pitchFamily="49" charset="0"/>
              <a:buChar char="o"/>
            </a:pPr>
            <a:r>
              <a:rPr lang="nl-BE" sz="1400" dirty="0"/>
              <a:t>Start rioleringswerken – aansluiteind op fase 1</a:t>
            </a:r>
          </a:p>
          <a:p>
            <a:pPr marL="0" indent="0">
              <a:buNone/>
            </a:pPr>
            <a:endParaRPr lang="nl-BE" sz="1700" b="1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nl-BE" sz="1700" b="1" dirty="0"/>
          </a:p>
          <a:p>
            <a:pPr marL="202500" lvl="1" indent="0">
              <a:buNone/>
            </a:pPr>
            <a:endParaRPr lang="nl-BE" sz="17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12803B5-9FE5-092F-BE6D-378F0175A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33FB-82F8-7647-89AA-9DFB8AEECCFC}" type="datetime1">
              <a:rPr lang="nl-BE" smtClean="0"/>
              <a:t>9/05/2025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6933941-3163-85D2-7A6E-4385C8AE0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0122-4F7F-B447-AA9F-86ACD6E27314}" type="slidenum">
              <a:rPr lang="nl-NL" smtClean="0"/>
              <a:t>6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9D9FF3D-F3FD-3A85-6572-3070C61CB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52" y="2749352"/>
            <a:ext cx="3985605" cy="286536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FDA2FC3-5E5D-0CAD-8278-6DE1E9E34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248" y="2749353"/>
            <a:ext cx="4070507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79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4DACEF-2879-6F74-792A-FBBA53658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 – fase 3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BDF60D-3FCE-E7B3-D72C-1C0964C8A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33FB-82F8-7647-89AA-9DFB8AEECCFC}" type="datetime1">
              <a:rPr lang="nl-BE" smtClean="0"/>
              <a:t>9/05/2025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8D7D17A-7889-09F7-9ADA-62C5A05C8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0122-4F7F-B447-AA9F-86ACD6E27314}" type="slidenum">
              <a:rPr lang="nl-NL" smtClean="0"/>
              <a:t>7</a:t>
            </a:fld>
            <a:endParaRPr lang="nl-NL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115C79FF-9A10-5C0E-C126-9BCED16A9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690750" lvl="2" indent="-285750">
              <a:buFont typeface="Courier New" panose="02070309020205020404" pitchFamily="49" charset="0"/>
              <a:buChar char="o"/>
            </a:pPr>
            <a:endParaRPr lang="nl-BE" sz="1700" dirty="0"/>
          </a:p>
          <a:p>
            <a:pPr marL="0" indent="0">
              <a:buNone/>
            </a:pPr>
            <a:r>
              <a:rPr lang="nl-BE" sz="1700" b="1" dirty="0" err="1"/>
              <a:t>Stationsberg</a:t>
            </a:r>
            <a:r>
              <a:rPr lang="nl-BE" sz="1700" b="1" dirty="0"/>
              <a:t> vanaf spoorweg tot Pontstraat </a:t>
            </a:r>
          </a:p>
          <a:p>
            <a:pPr marL="400050" lvl="1" indent="-171450">
              <a:buFont typeface="Courier New" panose="02070309020205020404" pitchFamily="49" charset="0"/>
              <a:buChar char="o"/>
            </a:pPr>
            <a:r>
              <a:rPr lang="nl-BE" sz="1200" dirty="0"/>
              <a:t>Een aantal kleine aanpassingswerken aan de riolering </a:t>
            </a:r>
          </a:p>
          <a:p>
            <a:pPr marL="400050" lvl="1" indent="-171450">
              <a:buFont typeface="Courier New" panose="02070309020205020404" pitchFamily="49" charset="0"/>
              <a:buChar char="o"/>
            </a:pPr>
            <a:r>
              <a:rPr lang="nl-BE" sz="1200" dirty="0"/>
              <a:t>Voornamelijk kasseiwerken </a:t>
            </a:r>
          </a:p>
          <a:p>
            <a:pPr marL="0" indent="0">
              <a:buNone/>
            </a:pPr>
            <a:endParaRPr lang="nl-BE" sz="1700" b="1" dirty="0"/>
          </a:p>
          <a:p>
            <a:pPr marL="0" indent="0">
              <a:buNone/>
            </a:pPr>
            <a:endParaRPr lang="nl-BE" sz="1700" b="1" dirty="0"/>
          </a:p>
          <a:p>
            <a:pPr marL="202500" lvl="1" indent="0">
              <a:buNone/>
            </a:pPr>
            <a:endParaRPr lang="nl-BE" sz="1700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8929B9E2-9330-87D5-BE41-A4BF80C72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508530" y="2623739"/>
            <a:ext cx="4525963" cy="247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90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E81CFC-5EFC-E74A-F184-128A5698C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Planning – fase 4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58F85066-0FC0-F71A-05DB-A65AB9AD81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9896" y="1485860"/>
            <a:ext cx="3056980" cy="4640303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31061D-3364-FA75-290C-AA424CE14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33FB-82F8-7647-89AA-9DFB8AEECCFC}" type="datetime1">
              <a:rPr lang="nl-BE" smtClean="0"/>
              <a:t>9/05/2025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785CB5F-9900-5B09-EF5F-BDE0F09B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0122-4F7F-B447-AA9F-86ACD6E27314}" type="slidenum">
              <a:rPr lang="nl-NL" smtClean="0"/>
              <a:t>8</a:t>
            </a:fld>
            <a:endParaRPr lang="nl-NL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B9731686-6DE7-E107-D15D-E8D88ED5D101}"/>
              </a:ext>
            </a:extLst>
          </p:cNvPr>
          <p:cNvSpPr txBox="1">
            <a:spLocks/>
          </p:cNvSpPr>
          <p:nvPr/>
        </p:nvSpPr>
        <p:spPr>
          <a:xfrm>
            <a:off x="340562" y="1487273"/>
            <a:ext cx="4500475" cy="1307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514350" algn="l" defTabSz="457200" rtl="0" eaLnBrk="1" latinLnBrk="0" hangingPunct="1">
              <a:spcBef>
                <a:spcPct val="20000"/>
              </a:spcBef>
              <a:buFont typeface="+mj-lt"/>
              <a:buAutoNum type="arabicPeriod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58000"/>
              <a:buFont typeface="Arial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0750" lvl="2" indent="-285750">
              <a:buFont typeface="Courier New" panose="02070309020205020404" pitchFamily="49" charset="0"/>
              <a:buChar char="o"/>
            </a:pPr>
            <a:endParaRPr lang="nl-BE" sz="1700" dirty="0"/>
          </a:p>
          <a:p>
            <a:pPr marL="0" indent="0">
              <a:buNone/>
            </a:pPr>
            <a:r>
              <a:rPr lang="nl-BE" sz="2100" b="1" dirty="0" err="1"/>
              <a:t>Steenbeekdries</a:t>
            </a:r>
            <a:r>
              <a:rPr lang="nl-BE" sz="1700" b="1" dirty="0"/>
              <a:t> </a:t>
            </a:r>
          </a:p>
          <a:p>
            <a:pPr marL="400050" lvl="1" indent="-171450">
              <a:buFont typeface="Courier New" panose="02070309020205020404" pitchFamily="49" charset="0"/>
              <a:buChar char="o"/>
            </a:pPr>
            <a:r>
              <a:rPr lang="nl-BE" sz="1400" dirty="0"/>
              <a:t>Aanleg riolering </a:t>
            </a:r>
          </a:p>
          <a:p>
            <a:pPr marL="400050" lvl="1" indent="-171450">
              <a:buFont typeface="Courier New" panose="02070309020205020404" pitchFamily="49" charset="0"/>
              <a:buChar char="o"/>
            </a:pPr>
            <a:r>
              <a:rPr lang="nl-BE" sz="1400" dirty="0"/>
              <a:t>Aanleg kasseien </a:t>
            </a:r>
          </a:p>
          <a:p>
            <a:pPr marL="400050" lvl="1" indent="-171450">
              <a:buFont typeface="Courier New" panose="02070309020205020404" pitchFamily="49" charset="0"/>
              <a:buChar char="o"/>
            </a:pPr>
            <a:endParaRPr lang="nl-BE" sz="1400" dirty="0"/>
          </a:p>
          <a:p>
            <a:pPr marL="0" indent="0">
              <a:buFont typeface="+mj-lt"/>
              <a:buNone/>
            </a:pPr>
            <a:endParaRPr lang="nl-BE" sz="1700" b="1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nl-BE" sz="1700" b="1" dirty="0"/>
          </a:p>
          <a:p>
            <a:pPr marL="202500" lvl="1" indent="0">
              <a:buFont typeface="Arial"/>
              <a:buNone/>
            </a:pPr>
            <a:endParaRPr lang="nl-BE" sz="1700" dirty="0"/>
          </a:p>
        </p:txBody>
      </p:sp>
    </p:spTree>
    <p:extLst>
      <p:ext uri="{BB962C8B-B14F-4D97-AF65-F5344CB8AC3E}">
        <p14:creationId xmlns:p14="http://schemas.microsoft.com/office/powerpoint/2010/main" val="359433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620ACF-3B56-8119-65FF-8B63EB50F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Tijdelijke aanduiding voor inhoud 6" descr="Afbeelding met tekening, diagram, schets&#10;&#10;Door AI gegenereerde inhoud is mogelijk onjuist.">
            <a:extLst>
              <a:ext uri="{FF2B5EF4-FFF2-40B4-BE49-F238E27FC236}">
                <a16:creationId xmlns:a16="http://schemas.microsoft.com/office/drawing/2014/main" id="{41E0B720-9C27-DB75-1231-B2C9F49445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839" y="564204"/>
            <a:ext cx="7765813" cy="5493865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F86241A-0AEA-5630-93AC-90C547B26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33FB-82F8-7647-89AA-9DFB8AEECCFC}" type="datetime1">
              <a:rPr lang="nl-BE" smtClean="0"/>
              <a:t>9/05/2025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B26CAE0-8D81-D0A8-E1A8-5D3AB5346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0122-4F7F-B447-AA9F-86ACD6E27314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978284"/>
      </p:ext>
    </p:extLst>
  </p:cSld>
  <p:clrMapOvr>
    <a:masterClrMapping/>
  </p:clrMapOvr>
</p:sld>
</file>

<file path=ppt/theme/theme1.xml><?xml version="1.0" encoding="utf-8"?>
<a:theme xmlns:a="http://schemas.openxmlformats.org/drawingml/2006/main" name="sjabloon maarkedal">
  <a:themeElements>
    <a:clrScheme name="kleurpalet maarkedal">
      <a:dk1>
        <a:srgbClr val="4FA7C2"/>
      </a:dk1>
      <a:lt1>
        <a:srgbClr val="5E5E5E"/>
      </a:lt1>
      <a:dk2>
        <a:srgbClr val="9B9B9B"/>
      </a:dk2>
      <a:lt2>
        <a:srgbClr val="FFFFFF"/>
      </a:lt2>
      <a:accent1>
        <a:srgbClr val="A3C8DA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sjabloon nieuwe huisstijl" id="{DF16113B-C30C-496D-8A89-4E457B8025D0}" vid="{39D9DBFA-55BE-4EAE-823E-C87AFAD7A761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sjabloon nieuwe huisstijl" id="{DF16113B-C30C-496D-8A89-4E457B8025D0}" vid="{267EA760-B16E-43DE-8803-2204CF785530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F74B10EC13A74CA78822A2FCC99CD7" ma:contentTypeVersion="11" ma:contentTypeDescription="Create a new document." ma:contentTypeScope="" ma:versionID="3d838b0a86c8c89df7ef4781ff1dcc74">
  <xsd:schema xmlns:xsd="http://www.w3.org/2001/XMLSchema" xmlns:xs="http://www.w3.org/2001/XMLSchema" xmlns:p="http://schemas.microsoft.com/office/2006/metadata/properties" xmlns:ns3="94011482-d6e4-45f9-9071-fa767eaad379" xmlns:ns4="1de9bcff-7da0-4bc5-96de-0fa2e7a94ed4" targetNamespace="http://schemas.microsoft.com/office/2006/metadata/properties" ma:root="true" ma:fieldsID="a7c390b52545d323a0607a550730a68a" ns3:_="" ns4:_="">
    <xsd:import namespace="94011482-d6e4-45f9-9071-fa767eaad379"/>
    <xsd:import namespace="1de9bcff-7da0-4bc5-96de-0fa2e7a94ed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011482-d6e4-45f9-9071-fa767eaad37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e9bcff-7da0-4bc5-96de-0fa2e7a94e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AE109E-9E2D-4483-AB02-E246097786DD}">
  <ds:schemaRefs>
    <ds:schemaRef ds:uri="http://purl.org/dc/elements/1.1/"/>
    <ds:schemaRef ds:uri="http://schemas.microsoft.com/office/2006/metadata/properties"/>
    <ds:schemaRef ds:uri="1de9bcff-7da0-4bc5-96de-0fa2e7a94ed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4011482-d6e4-45f9-9071-fa767eaad37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5E9CD7C-98F3-4936-82B4-B07667C125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011482-d6e4-45f9-9071-fa767eaad379"/>
    <ds:schemaRef ds:uri="1de9bcff-7da0-4bc5-96de-0fa2e7a94e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A20679-8824-47BB-AD8D-9608286586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powerpoint</Template>
  <TotalTime>365</TotalTime>
  <Words>218</Words>
  <Application>Microsoft Office PowerPoint</Application>
  <PresentationFormat>Diavoorstelling (4:3)</PresentationFormat>
  <Paragraphs>62</Paragraphs>
  <Slides>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Courier New</vt:lpstr>
      <vt:lpstr>sjabloon maarkedal</vt:lpstr>
      <vt:lpstr>Aangepast ontwerp</vt:lpstr>
      <vt:lpstr>PowerPoint-presentatie</vt:lpstr>
      <vt:lpstr>PowerPoint-presentatie</vt:lpstr>
      <vt:lpstr>Doel van de werken</vt:lpstr>
      <vt:lpstr>Planning – fase 1</vt:lpstr>
      <vt:lpstr>Planning – fase 2</vt:lpstr>
      <vt:lpstr>Planning – fase 3</vt:lpstr>
      <vt:lpstr>Planning – fase 3</vt:lpstr>
      <vt:lpstr>Planning – fase 4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Ellen De Clercq</dc:creator>
  <cp:lastModifiedBy>Marie De Spiegeleir</cp:lastModifiedBy>
  <cp:revision>11</cp:revision>
  <dcterms:created xsi:type="dcterms:W3CDTF">2022-03-25T14:45:38Z</dcterms:created>
  <dcterms:modified xsi:type="dcterms:W3CDTF">2025-05-09T13:18:14Z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0x010100D6F74B10EC13A74CA78822A2FCC99CD7</vt:lpwstr>
  </property>
</Properties>
</file>